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43" r:id="rId6"/>
    <p:sldId id="317" r:id="rId7"/>
    <p:sldId id="314" r:id="rId8"/>
    <p:sldId id="325" r:id="rId9"/>
    <p:sldId id="308" r:id="rId10"/>
    <p:sldId id="319" r:id="rId11"/>
    <p:sldId id="320" r:id="rId12"/>
    <p:sldId id="285" r:id="rId13"/>
    <p:sldId id="322" r:id="rId14"/>
    <p:sldId id="305" r:id="rId15"/>
    <p:sldId id="307" r:id="rId16"/>
    <p:sldId id="328" r:id="rId17"/>
    <p:sldId id="336" r:id="rId18"/>
    <p:sldId id="337" r:id="rId19"/>
    <p:sldId id="338" r:id="rId20"/>
    <p:sldId id="339" r:id="rId21"/>
    <p:sldId id="334" r:id="rId22"/>
    <p:sldId id="335" r:id="rId23"/>
    <p:sldId id="341" r:id="rId24"/>
    <p:sldId id="313" r:id="rId25"/>
    <p:sldId id="330" r:id="rId26"/>
    <p:sldId id="342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  <a:srgbClr val="0040C0"/>
    <a:srgbClr val="003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47F46-8DDD-4729-87BD-5559A3B374BA}" v="9" dt="2024-01-20T16:34:05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3725" autoAdjust="0"/>
  </p:normalViewPr>
  <p:slideViewPr>
    <p:cSldViewPr snapToGrid="0">
      <p:cViewPr varScale="1">
        <p:scale>
          <a:sx n="68" d="100"/>
          <a:sy n="68" d="100"/>
        </p:scale>
        <p:origin x="588" y="4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Inyang (Student)" userId="c5475aaa-092e-4b04-a9ae-99c54052803b" providerId="ADAL" clId="{14C47F46-8DDD-4729-87BD-5559A3B374BA}"/>
    <pc:docChg chg="undo custSel addSld delSld modSld sldOrd replTag delTag">
      <pc:chgData name="Patricia Inyang (Student)" userId="c5475aaa-092e-4b04-a9ae-99c54052803b" providerId="ADAL" clId="{14C47F46-8DDD-4729-87BD-5559A3B374BA}" dt="2024-01-20T16:34:23.666" v="1067"/>
      <pc:docMkLst>
        <pc:docMk/>
      </pc:docMkLst>
      <pc:sldChg chg="addSp delSp modSp mod modClrScheme chgLayout">
        <pc:chgData name="Patricia Inyang (Student)" userId="c5475aaa-092e-4b04-a9ae-99c54052803b" providerId="ADAL" clId="{14C47F46-8DDD-4729-87BD-5559A3B374BA}" dt="2024-01-20T16:34:14.999" v="1064" actId="962"/>
        <pc:sldMkLst>
          <pc:docMk/>
          <pc:sldMk cId="920173932" sldId="275"/>
        </pc:sldMkLst>
        <pc:spChg chg="mod ord">
          <ac:chgData name="Patricia Inyang (Student)" userId="c5475aaa-092e-4b04-a9ae-99c54052803b" providerId="ADAL" clId="{14C47F46-8DDD-4729-87BD-5559A3B374BA}" dt="2024-01-20T16:34:14.248" v="1059" actId="26606"/>
          <ac:spMkLst>
            <pc:docMk/>
            <pc:sldMk cId="920173932" sldId="275"/>
            <ac:spMk id="2" creationId="{38FFA191-5CCC-43CB-BD83-4F80ED362608}"/>
          </ac:spMkLst>
        </pc:spChg>
        <pc:spChg chg="mod ord">
          <ac:chgData name="Patricia Inyang (Student)" userId="c5475aaa-092e-4b04-a9ae-99c54052803b" providerId="ADAL" clId="{14C47F46-8DDD-4729-87BD-5559A3B374BA}" dt="2024-01-20T16:34:14.248" v="1059" actId="26606"/>
          <ac:spMkLst>
            <pc:docMk/>
            <pc:sldMk cId="920173932" sldId="275"/>
            <ac:spMk id="3" creationId="{E14BBEAF-B516-45F4-9EF6-A9F65111580F}"/>
          </ac:spMkLst>
        </pc:spChg>
        <pc:spChg chg="mod">
          <ac:chgData name="Patricia Inyang (Student)" userId="c5475aaa-092e-4b04-a9ae-99c54052803b" providerId="ADAL" clId="{14C47F46-8DDD-4729-87BD-5559A3B374BA}" dt="2024-01-20T16:34:14.248" v="1059" actId="26606"/>
          <ac:spMkLst>
            <pc:docMk/>
            <pc:sldMk cId="920173932" sldId="275"/>
            <ac:spMk id="7" creationId="{F77E2C42-2042-418E-9662-C5F50D84B52C}"/>
          </ac:spMkLst>
        </pc:spChg>
        <pc:spChg chg="mod">
          <ac:chgData name="Patricia Inyang (Student)" userId="c5475aaa-092e-4b04-a9ae-99c54052803b" providerId="ADAL" clId="{14C47F46-8DDD-4729-87BD-5559A3B374BA}" dt="2024-01-20T16:34:14.248" v="1059" actId="26606"/>
          <ac:spMkLst>
            <pc:docMk/>
            <pc:sldMk cId="920173932" sldId="275"/>
            <ac:spMk id="8" creationId="{AEABA2FA-E564-482C-835A-F210D37EDFC9}"/>
          </ac:spMkLst>
        </pc:spChg>
        <pc:spChg chg="mod">
          <ac:chgData name="Patricia Inyang (Student)" userId="c5475aaa-092e-4b04-a9ae-99c54052803b" providerId="ADAL" clId="{14C47F46-8DDD-4729-87BD-5559A3B374BA}" dt="2024-01-20T16:34:14.248" v="1059" actId="26606"/>
          <ac:spMkLst>
            <pc:docMk/>
            <pc:sldMk cId="920173932" sldId="275"/>
            <ac:spMk id="9" creationId="{A31EA141-3C56-48C9-B1FB-183C363CC09E}"/>
          </ac:spMkLst>
        </pc:spChg>
        <pc:spChg chg="add del mod">
          <ac:chgData name="Patricia Inyang (Student)" userId="c5475aaa-092e-4b04-a9ae-99c54052803b" providerId="ADAL" clId="{14C47F46-8DDD-4729-87BD-5559A3B374BA}" dt="2024-01-20T16:34:10.139" v="1058" actId="478"/>
          <ac:spMkLst>
            <pc:docMk/>
            <pc:sldMk cId="920173932" sldId="275"/>
            <ac:spMk id="10" creationId="{AB7EADF1-EC8B-3537-EE1B-3469F255BD10}"/>
          </ac:spMkLst>
        </pc:spChg>
        <pc:picChg chg="add mod ord">
          <ac:chgData name="Patricia Inyang (Student)" userId="c5475aaa-092e-4b04-a9ae-99c54052803b" providerId="ADAL" clId="{14C47F46-8DDD-4729-87BD-5559A3B374BA}" dt="2024-01-20T16:34:14.999" v="1064" actId="962"/>
          <ac:picMkLst>
            <pc:docMk/>
            <pc:sldMk cId="920173932" sldId="275"/>
            <ac:picMk id="4" creationId="{FBED19EF-35A5-EDA3-702E-FFEDE1BDFC6F}"/>
          </ac:picMkLst>
        </pc:picChg>
        <pc:picChg chg="del">
          <ac:chgData name="Patricia Inyang (Student)" userId="c5475aaa-092e-4b04-a9ae-99c54052803b" providerId="ADAL" clId="{14C47F46-8DDD-4729-87BD-5559A3B374BA}" dt="2024-01-20T16:34:07.869" v="1057" actId="478"/>
          <ac:picMkLst>
            <pc:docMk/>
            <pc:sldMk cId="920173932" sldId="275"/>
            <ac:picMk id="6" creationId="{AF5FE10B-AA36-4681-87ED-8007B7A12DD0}"/>
          </ac:picMkLst>
        </pc:picChg>
      </pc:sldChg>
      <pc:sldChg chg="modSp mod">
        <pc:chgData name="Patricia Inyang (Student)" userId="c5475aaa-092e-4b04-a9ae-99c54052803b" providerId="ADAL" clId="{14C47F46-8DDD-4729-87BD-5559A3B374BA}" dt="2024-01-20T16:33:32.110" v="1052" actId="1076"/>
        <pc:sldMkLst>
          <pc:docMk/>
          <pc:sldMk cId="2436493926" sldId="276"/>
        </pc:sldMkLst>
        <pc:picChg chg="mod">
          <ac:chgData name="Patricia Inyang (Student)" userId="c5475aaa-092e-4b04-a9ae-99c54052803b" providerId="ADAL" clId="{14C47F46-8DDD-4729-87BD-5559A3B374BA}" dt="2024-01-20T16:33:32.110" v="1052" actId="1076"/>
          <ac:picMkLst>
            <pc:docMk/>
            <pc:sldMk cId="2436493926" sldId="276"/>
            <ac:picMk id="6" creationId="{691AD6B7-0ED8-43AE-BD4D-3006299F9EFD}"/>
          </ac:picMkLst>
        </pc:picChg>
      </pc:sldChg>
      <pc:sldChg chg="addSp delSp modSp mod ord modClrScheme chgLayout">
        <pc:chgData name="Patricia Inyang (Student)" userId="c5475aaa-092e-4b04-a9ae-99c54052803b" providerId="ADAL" clId="{14C47F46-8DDD-4729-87BD-5559A3B374BA}" dt="2024-01-20T16:31:14.190" v="1045" actId="14100"/>
        <pc:sldMkLst>
          <pc:docMk/>
          <pc:sldMk cId="2216454182" sldId="285"/>
        </pc:sldMkLst>
        <pc:spChg chg="mod">
          <ac:chgData name="Patricia Inyang (Student)" userId="c5475aaa-092e-4b04-a9ae-99c54052803b" providerId="ADAL" clId="{14C47F46-8DDD-4729-87BD-5559A3B374BA}" dt="2024-01-20T16:31:14.190" v="1045" actId="14100"/>
          <ac:spMkLst>
            <pc:docMk/>
            <pc:sldMk cId="2216454182" sldId="285"/>
            <ac:spMk id="2" creationId="{1A69AB68-AAD3-4F45-941A-BD76631A9FC7}"/>
          </ac:spMkLst>
        </pc:spChg>
        <pc:spChg chg="mod ord">
          <ac:chgData name="Patricia Inyang (Student)" userId="c5475aaa-092e-4b04-a9ae-99c54052803b" providerId="ADAL" clId="{14C47F46-8DDD-4729-87BD-5559A3B374BA}" dt="2024-01-20T15:33:48.763" v="226" actId="255"/>
          <ac:spMkLst>
            <pc:docMk/>
            <pc:sldMk cId="2216454182" sldId="285"/>
            <ac:spMk id="3" creationId="{EAA5988A-CD1B-4E4A-9861-EE187D0B6E69}"/>
          </ac:spMkLst>
        </pc:spChg>
        <pc:spChg chg="add mod">
          <ac:chgData name="Patricia Inyang (Student)" userId="c5475aaa-092e-4b04-a9ae-99c54052803b" providerId="ADAL" clId="{14C47F46-8DDD-4729-87BD-5559A3B374BA}" dt="2024-01-20T16:28:26.763" v="1004" actId="255"/>
          <ac:spMkLst>
            <pc:docMk/>
            <pc:sldMk cId="2216454182" sldId="285"/>
            <ac:spMk id="7" creationId="{DAD017EB-20FF-BA97-D26B-44F7C2603E19}"/>
          </ac:spMkLst>
        </pc:spChg>
        <pc:spChg chg="mod ord">
          <ac:chgData name="Patricia Inyang (Student)" userId="c5475aaa-092e-4b04-a9ae-99c54052803b" providerId="ADAL" clId="{14C47F46-8DDD-4729-87BD-5559A3B374BA}" dt="2024-01-20T16:28:41.498" v="1010" actId="255"/>
          <ac:spMkLst>
            <pc:docMk/>
            <pc:sldMk cId="2216454182" sldId="285"/>
            <ac:spMk id="30" creationId="{A36F47C5-F678-46A9-B786-B6A885C6DFC7}"/>
          </ac:spMkLst>
        </pc:spChg>
        <pc:spChg chg="mod">
          <ac:chgData name="Patricia Inyang (Student)" userId="c5475aaa-092e-4b04-a9ae-99c54052803b" providerId="ADAL" clId="{14C47F46-8DDD-4729-87BD-5559A3B374BA}" dt="2024-01-20T16:28:51.319" v="1015" actId="255"/>
          <ac:spMkLst>
            <pc:docMk/>
            <pc:sldMk cId="2216454182" sldId="285"/>
            <ac:spMk id="31" creationId="{21C36C88-F184-4C07-A7C9-E06C46A4DFD2}"/>
          </ac:spMkLst>
        </pc:spChg>
        <pc:spChg chg="mod">
          <ac:chgData name="Patricia Inyang (Student)" userId="c5475aaa-092e-4b04-a9ae-99c54052803b" providerId="ADAL" clId="{14C47F46-8DDD-4729-87BD-5559A3B374BA}" dt="2024-01-20T16:28:37.411" v="1009" actId="255"/>
          <ac:spMkLst>
            <pc:docMk/>
            <pc:sldMk cId="2216454182" sldId="285"/>
            <ac:spMk id="32" creationId="{D59803FB-DF8C-4F02-9B45-27AAE8E27755}"/>
          </ac:spMkLst>
        </pc:spChg>
        <pc:spChg chg="mod">
          <ac:chgData name="Patricia Inyang (Student)" userId="c5475aaa-092e-4b04-a9ae-99c54052803b" providerId="ADAL" clId="{14C47F46-8DDD-4729-87BD-5559A3B374BA}" dt="2024-01-20T16:28:32.629" v="1005" actId="255"/>
          <ac:spMkLst>
            <pc:docMk/>
            <pc:sldMk cId="2216454182" sldId="285"/>
            <ac:spMk id="33" creationId="{550B1CB9-4A50-4420-AB99-79FC43148662}"/>
          </ac:spMkLst>
        </pc:spChg>
        <pc:spChg chg="mod ord">
          <ac:chgData name="Patricia Inyang (Student)" userId="c5475aaa-092e-4b04-a9ae-99c54052803b" providerId="ADAL" clId="{14C47F46-8DDD-4729-87BD-5559A3B374BA}" dt="2024-01-20T16:29:17.113" v="1021" actId="20577"/>
          <ac:spMkLst>
            <pc:docMk/>
            <pc:sldMk cId="2216454182" sldId="285"/>
            <ac:spMk id="34" creationId="{5B55CC8A-7C02-4FA0-B265-E6C47B9EB532}"/>
          </ac:spMkLst>
        </pc:spChg>
        <pc:spChg chg="add mod">
          <ac:chgData name="Patricia Inyang (Student)" userId="c5475aaa-092e-4b04-a9ae-99c54052803b" providerId="ADAL" clId="{14C47F46-8DDD-4729-87BD-5559A3B374BA}" dt="2024-01-20T16:27:10.986" v="952" actId="20577"/>
          <ac:spMkLst>
            <pc:docMk/>
            <pc:sldMk cId="2216454182" sldId="285"/>
            <ac:spMk id="39" creationId="{8ECA3B05-1186-F844-83AB-5F628F15650C}"/>
          </ac:spMkLst>
        </pc:spChg>
        <pc:spChg chg="add mod">
          <ac:chgData name="Patricia Inyang (Student)" userId="c5475aaa-092e-4b04-a9ae-99c54052803b" providerId="ADAL" clId="{14C47F46-8DDD-4729-87BD-5559A3B374BA}" dt="2024-01-20T15:34:02.241" v="233" actId="20577"/>
          <ac:spMkLst>
            <pc:docMk/>
            <pc:sldMk cId="2216454182" sldId="285"/>
            <ac:spMk id="41" creationId="{EBB7525B-AD2B-1D3A-E3B9-18F0A7A27514}"/>
          </ac:spMkLst>
        </pc:spChg>
        <pc:spChg chg="add del mod">
          <ac:chgData name="Patricia Inyang (Student)" userId="c5475aaa-092e-4b04-a9ae-99c54052803b" providerId="ADAL" clId="{14C47F46-8DDD-4729-87BD-5559A3B374BA}" dt="2024-01-20T15:32:48.257" v="206" actId="478"/>
          <ac:spMkLst>
            <pc:docMk/>
            <pc:sldMk cId="2216454182" sldId="285"/>
            <ac:spMk id="43" creationId="{6D4C81EA-D83B-9CDF-41FE-44799C4261B7}"/>
          </ac:spMkLst>
        </pc:spChg>
        <pc:spChg chg="add del mod">
          <ac:chgData name="Patricia Inyang (Student)" userId="c5475aaa-092e-4b04-a9ae-99c54052803b" providerId="ADAL" clId="{14C47F46-8DDD-4729-87BD-5559A3B374BA}" dt="2024-01-20T15:32:35.616" v="200" actId="478"/>
          <ac:spMkLst>
            <pc:docMk/>
            <pc:sldMk cId="2216454182" sldId="285"/>
            <ac:spMk id="45" creationId="{3CC05F52-51E6-A24C-6F1D-19FBC06308AC}"/>
          </ac:spMkLst>
        </pc:spChg>
        <pc:spChg chg="add del mod">
          <ac:chgData name="Patricia Inyang (Student)" userId="c5475aaa-092e-4b04-a9ae-99c54052803b" providerId="ADAL" clId="{14C47F46-8DDD-4729-87BD-5559A3B374BA}" dt="2024-01-20T15:32:40.128" v="201" actId="478"/>
          <ac:spMkLst>
            <pc:docMk/>
            <pc:sldMk cId="2216454182" sldId="285"/>
            <ac:spMk id="47" creationId="{686985C8-D197-A4F1-C394-CCDBADD57615}"/>
          </ac:spMkLst>
        </pc:spChg>
        <pc:spChg chg="del">
          <ac:chgData name="Patricia Inyang (Student)" userId="c5475aaa-092e-4b04-a9ae-99c54052803b" providerId="ADAL" clId="{14C47F46-8DDD-4729-87BD-5559A3B374BA}" dt="2024-01-20T15:28:15.536" v="124" actId="478"/>
          <ac:spMkLst>
            <pc:docMk/>
            <pc:sldMk cId="2216454182" sldId="285"/>
            <ac:spMk id="85" creationId="{6DE2BCA7-4090-47C3-9FBB-639DF1D9AA64}"/>
          </ac:spMkLst>
        </pc:spChg>
        <pc:spChg chg="del">
          <ac:chgData name="Patricia Inyang (Student)" userId="c5475aaa-092e-4b04-a9ae-99c54052803b" providerId="ADAL" clId="{14C47F46-8DDD-4729-87BD-5559A3B374BA}" dt="2024-01-20T15:28:17.087" v="125" actId="478"/>
          <ac:spMkLst>
            <pc:docMk/>
            <pc:sldMk cId="2216454182" sldId="285"/>
            <ac:spMk id="86" creationId="{38FA7F94-C624-41F7-9020-8AA1485E2AC6}"/>
          </ac:spMkLst>
        </pc:spChg>
        <pc:spChg chg="del">
          <ac:chgData name="Patricia Inyang (Student)" userId="c5475aaa-092e-4b04-a9ae-99c54052803b" providerId="ADAL" clId="{14C47F46-8DDD-4729-87BD-5559A3B374BA}" dt="2024-01-20T15:28:13.391" v="123" actId="478"/>
          <ac:spMkLst>
            <pc:docMk/>
            <pc:sldMk cId="2216454182" sldId="285"/>
            <ac:spMk id="122" creationId="{145491AF-B0E3-45E3-B13B-B845A699B65D}"/>
          </ac:spMkLst>
        </pc:spChg>
        <pc:picChg chg="add del mod">
          <ac:chgData name="Patricia Inyang (Student)" userId="c5475aaa-092e-4b04-a9ae-99c54052803b" providerId="ADAL" clId="{14C47F46-8DDD-4729-87BD-5559A3B374BA}" dt="2024-01-20T15:32:32.400" v="199" actId="478"/>
          <ac:picMkLst>
            <pc:docMk/>
            <pc:sldMk cId="2216454182" sldId="285"/>
            <ac:picMk id="4" creationId="{683B4699-A645-F197-33CF-9B17FF286881}"/>
          </ac:picMkLst>
        </pc:picChg>
        <pc:picChg chg="add mod">
          <ac:chgData name="Patricia Inyang (Student)" userId="c5475aaa-092e-4b04-a9ae-99c54052803b" providerId="ADAL" clId="{14C47F46-8DDD-4729-87BD-5559A3B374BA}" dt="2024-01-20T15:33:13.866" v="210"/>
          <ac:picMkLst>
            <pc:docMk/>
            <pc:sldMk cId="2216454182" sldId="285"/>
            <ac:picMk id="8" creationId="{7CB0BBC5-BFBF-9218-AB07-00BAF991666C}"/>
          </ac:picMkLst>
        </pc:picChg>
        <pc:picChg chg="mod">
          <ac:chgData name="Patricia Inyang (Student)" userId="c5475aaa-092e-4b04-a9ae-99c54052803b" providerId="ADAL" clId="{14C47F46-8DDD-4729-87BD-5559A3B374BA}" dt="2024-01-20T15:28:27.415" v="130" actId="26606"/>
          <ac:picMkLst>
            <pc:docMk/>
            <pc:sldMk cId="2216454182" sldId="285"/>
            <ac:picMk id="15" creationId="{F2339599-DDDD-46FB-ADBA-C1F6F40CFE1B}"/>
          </ac:picMkLst>
        </pc:picChg>
        <pc:picChg chg="mod">
          <ac:chgData name="Patricia Inyang (Student)" userId="c5475aaa-092e-4b04-a9ae-99c54052803b" providerId="ADAL" clId="{14C47F46-8DDD-4729-87BD-5559A3B374BA}" dt="2024-01-20T15:28:27.415" v="130" actId="26606"/>
          <ac:picMkLst>
            <pc:docMk/>
            <pc:sldMk cId="2216454182" sldId="285"/>
            <ac:picMk id="17" creationId="{76119B79-7A4D-4487-B5F5-8175243D9256}"/>
          </ac:picMkLst>
        </pc:picChg>
        <pc:picChg chg="mod ord">
          <ac:chgData name="Patricia Inyang (Student)" userId="c5475aaa-092e-4b04-a9ae-99c54052803b" providerId="ADAL" clId="{14C47F46-8DDD-4729-87BD-5559A3B374BA}" dt="2024-01-20T15:28:27.415" v="130" actId="26606"/>
          <ac:picMkLst>
            <pc:docMk/>
            <pc:sldMk cId="2216454182" sldId="285"/>
            <ac:picMk id="19" creationId="{3CB47E7C-B154-4810-84C9-C31305D4B934}"/>
          </ac:picMkLst>
        </pc:picChg>
      </pc:sldChg>
      <pc:sldChg chg="new del">
        <pc:chgData name="Patricia Inyang (Student)" userId="c5475aaa-092e-4b04-a9ae-99c54052803b" providerId="ADAL" clId="{14C47F46-8DDD-4729-87BD-5559A3B374BA}" dt="2024-01-20T15:10:46.291" v="2" actId="47"/>
        <pc:sldMkLst>
          <pc:docMk/>
          <pc:sldMk cId="1886833507" sldId="321"/>
        </pc:sldMkLst>
      </pc:sldChg>
      <pc:sldChg chg="addSp delSp modSp new mod modClrScheme chgLayout">
        <pc:chgData name="Patricia Inyang (Student)" userId="c5475aaa-092e-4b04-a9ae-99c54052803b" providerId="ADAL" clId="{14C47F46-8DDD-4729-87BD-5559A3B374BA}" dt="2024-01-20T15:52:06.689" v="261" actId="1076"/>
        <pc:sldMkLst>
          <pc:docMk/>
          <pc:sldMk cId="3095529105" sldId="322"/>
        </pc:sldMkLst>
        <pc:spChg chg="del">
          <ac:chgData name="Patricia Inyang (Student)" userId="c5475aaa-092e-4b04-a9ae-99c54052803b" providerId="ADAL" clId="{14C47F46-8DDD-4729-87BD-5559A3B374BA}" dt="2024-01-20T15:10:56.633" v="9" actId="478"/>
          <ac:spMkLst>
            <pc:docMk/>
            <pc:sldMk cId="3095529105" sldId="322"/>
            <ac:spMk id="2" creationId="{A4826814-94E0-351C-2B27-676BE0CA1BD1}"/>
          </ac:spMkLst>
        </pc:spChg>
        <pc:spChg chg="del mod">
          <ac:chgData name="Patricia Inyang (Student)" userId="c5475aaa-092e-4b04-a9ae-99c54052803b" providerId="ADAL" clId="{14C47F46-8DDD-4729-87BD-5559A3B374BA}" dt="2024-01-20T15:10:54.633" v="8" actId="478"/>
          <ac:spMkLst>
            <pc:docMk/>
            <pc:sldMk cId="3095529105" sldId="322"/>
            <ac:spMk id="3" creationId="{9E4D4D64-81C6-7451-4AFD-A43031E1B677}"/>
          </ac:spMkLst>
        </pc:spChg>
        <pc:spChg chg="del">
          <ac:chgData name="Patricia Inyang (Student)" userId="c5475aaa-092e-4b04-a9ae-99c54052803b" providerId="ADAL" clId="{14C47F46-8DDD-4729-87BD-5559A3B374BA}" dt="2024-01-20T15:10:52.057" v="6" actId="478"/>
          <ac:spMkLst>
            <pc:docMk/>
            <pc:sldMk cId="3095529105" sldId="322"/>
            <ac:spMk id="4" creationId="{C6C9B33D-3F50-1639-5243-5B01F803B24B}"/>
          </ac:spMkLst>
        </pc:spChg>
        <pc:spChg chg="add del">
          <ac:chgData name="Patricia Inyang (Student)" userId="c5475aaa-092e-4b04-a9ae-99c54052803b" providerId="ADAL" clId="{14C47F46-8DDD-4729-87BD-5559A3B374BA}" dt="2024-01-20T15:11:00.462" v="14" actId="22"/>
          <ac:spMkLst>
            <pc:docMk/>
            <pc:sldMk cId="3095529105" sldId="322"/>
            <ac:spMk id="6" creationId="{C0CC5F39-E9F7-4D80-9D63-746FCC2F98E4}"/>
          </ac:spMkLst>
        </pc:spChg>
        <pc:spChg chg="add del mod">
          <ac:chgData name="Patricia Inyang (Student)" userId="c5475aaa-092e-4b04-a9ae-99c54052803b" providerId="ADAL" clId="{14C47F46-8DDD-4729-87BD-5559A3B374BA}" dt="2024-01-20T15:51:46.836" v="252" actId="26606"/>
          <ac:spMkLst>
            <pc:docMk/>
            <pc:sldMk cId="3095529105" sldId="322"/>
            <ac:spMk id="8" creationId="{6DBB34E0-C90B-9D27-77FE-8E40A8A84C41}"/>
          </ac:spMkLst>
        </pc:spChg>
        <pc:spChg chg="add del mod">
          <ac:chgData name="Patricia Inyang (Student)" userId="c5475aaa-092e-4b04-a9ae-99c54052803b" providerId="ADAL" clId="{14C47F46-8DDD-4729-87BD-5559A3B374BA}" dt="2024-01-20T15:51:46.836" v="252" actId="26606"/>
          <ac:spMkLst>
            <pc:docMk/>
            <pc:sldMk cId="3095529105" sldId="322"/>
            <ac:spMk id="10" creationId="{E6742A52-28D3-730C-2E29-7C4AB18D672C}"/>
          </ac:spMkLst>
        </pc:spChg>
        <pc:spChg chg="add del mod">
          <ac:chgData name="Patricia Inyang (Student)" userId="c5475aaa-092e-4b04-a9ae-99c54052803b" providerId="ADAL" clId="{14C47F46-8DDD-4729-87BD-5559A3B374BA}" dt="2024-01-20T15:51:46.836" v="252" actId="26606"/>
          <ac:spMkLst>
            <pc:docMk/>
            <pc:sldMk cId="3095529105" sldId="322"/>
            <ac:spMk id="12" creationId="{5AFABD41-2DC8-C2D6-E89D-317DB4DF73D9}"/>
          </ac:spMkLst>
        </pc:spChg>
        <pc:spChg chg="add del mod">
          <ac:chgData name="Patricia Inyang (Student)" userId="c5475aaa-092e-4b04-a9ae-99c54052803b" providerId="ADAL" clId="{14C47F46-8DDD-4729-87BD-5559A3B374BA}" dt="2024-01-20T15:51:46.836" v="252" actId="26606"/>
          <ac:spMkLst>
            <pc:docMk/>
            <pc:sldMk cId="3095529105" sldId="322"/>
            <ac:spMk id="14" creationId="{D9F6B59B-9040-2CFC-C44B-1F42D0F38AFE}"/>
          </ac:spMkLst>
        </pc:spChg>
        <pc:picChg chg="add mod">
          <ac:chgData name="Patricia Inyang (Student)" userId="c5475aaa-092e-4b04-a9ae-99c54052803b" providerId="ADAL" clId="{14C47F46-8DDD-4729-87BD-5559A3B374BA}" dt="2024-01-20T15:52:06.689" v="261" actId="1076"/>
          <ac:picMkLst>
            <pc:docMk/>
            <pc:sldMk cId="3095529105" sldId="322"/>
            <ac:picMk id="3" creationId="{89B1F258-4CE6-AFA1-9185-8BE27A5FB4B2}"/>
          </ac:picMkLst>
        </pc:picChg>
        <pc:picChg chg="add del mod">
          <ac:chgData name="Patricia Inyang (Student)" userId="c5475aaa-092e-4b04-a9ae-99c54052803b" providerId="ADAL" clId="{14C47F46-8DDD-4729-87BD-5559A3B374BA}" dt="2024-01-20T15:51:29.553" v="237" actId="478"/>
          <ac:picMkLst>
            <pc:docMk/>
            <pc:sldMk cId="3095529105" sldId="322"/>
            <ac:picMk id="9" creationId="{887AD7A7-57F0-6B20-6356-0E100C0421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43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70068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  <p:sldLayoutId id="2147483692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7248">
          <p15:clr>
            <a:srgbClr val="F26B43"/>
          </p15:clr>
        </p15:guide>
        <p15:guide id="6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algorithmia.com/hubfs/2019/Whitepapers/The-State-of-Enterprise-ML-2020/Algorithmia_2020_State_of_Enterprise_ML.pdf" TargetMode="External"/><Relationship Id="rId7" Type="http://schemas.openxmlformats.org/officeDocument/2006/relationships/hyperlink" Target="https://github.com/PatriciaInyang/MLOps-implementation-in-Az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KainosSoftwareLtd/Azure-MLOps-for-Insurance" TargetMode="External"/><Relationship Id="rId5" Type="http://schemas.openxmlformats.org/officeDocument/2006/relationships/hyperlink" Target="https://www.datarobot.com/wp-content/uploads/2023/08/DataRobot_MLOps_101-_The_Foundation_for_Your_AI_Strategy_eBook.pdf" TargetMode="External"/><Relationship Id="rId4" Type="http://schemas.openxmlformats.org/officeDocument/2006/relationships/hyperlink" Target="https://www.forbes.com/sites/forbestechcouncil/achieving-next-level-value-from-ai-by-focusing-on-the-operational-side-of-machine-learnin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4.svg"/><Relationship Id="rId10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220" y="1225002"/>
            <a:ext cx="10127386" cy="772207"/>
          </a:xfrm>
          <a:noFill/>
        </p:spPr>
        <p:txBody>
          <a:bodyPr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MLOps IMPLEMENTATION ON AZURE FOR REAL-WORLD </a:t>
            </a:r>
            <a:b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DATA SCIENCE</a:t>
            </a:r>
            <a:b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Use Case (Cross-selling in Insurance Industry)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</p:txBody>
      </p:sp>
      <p:pic>
        <p:nvPicPr>
          <p:cNvPr id="14" name="Picture 13" descr="A close up of a smoke&#10;&#10;Description automatically generated">
            <a:extLst>
              <a:ext uri="{FF2B5EF4-FFF2-40B4-BE49-F238E27FC236}">
                <a16:creationId xmlns:a16="http://schemas.microsoft.com/office/drawing/2014/main" id="{A3329AFD-C7EA-9CA6-5E39-EBE6E330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"/>
          <a:stretch/>
        </p:blipFill>
        <p:spPr>
          <a:xfrm>
            <a:off x="0" y="2760601"/>
            <a:ext cx="12192000" cy="3625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02455F-C38F-031B-3AB1-0F2D52BD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797031" cy="687897"/>
          </a:xfrm>
          <a:prstGeom prst="rect">
            <a:avLst/>
          </a:prstGeom>
        </p:spPr>
      </p:pic>
      <p:pic>
        <p:nvPicPr>
          <p:cNvPr id="18" name="Picture 17" descr="A purple logo with white text&#10;&#10;Description automatically generated">
            <a:extLst>
              <a:ext uri="{FF2B5EF4-FFF2-40B4-BE49-F238E27FC236}">
                <a16:creationId xmlns:a16="http://schemas.microsoft.com/office/drawing/2014/main" id="{81B4674D-2707-4DC7-B978-11CFEAD9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00" y="7969"/>
            <a:ext cx="1839100" cy="89574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5407FCB-EBCB-ECE5-3E61-4BB90F2587D3}"/>
              </a:ext>
            </a:extLst>
          </p:cNvPr>
          <p:cNvSpPr txBox="1">
            <a:spLocks/>
          </p:cNvSpPr>
          <p:nvPr/>
        </p:nvSpPr>
        <p:spPr>
          <a:xfrm>
            <a:off x="1124125" y="612396"/>
            <a:ext cx="9597005" cy="39428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 Presentation of MSc Dissertation</a:t>
            </a:r>
          </a:p>
          <a:p>
            <a:pPr algn="ctr"/>
            <a:endParaRPr lang="en-GB" sz="18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73D9CB-F851-DC1B-0544-E14F9E4EA13C}"/>
              </a:ext>
            </a:extLst>
          </p:cNvPr>
          <p:cNvSpPr txBox="1">
            <a:spLocks/>
          </p:cNvSpPr>
          <p:nvPr/>
        </p:nvSpPr>
        <p:spPr>
          <a:xfrm>
            <a:off x="9756742" y="6117997"/>
            <a:ext cx="2350556" cy="3709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January 29</a:t>
            </a:r>
            <a:r>
              <a:rPr lang="en-GB" sz="1400" b="1" baseline="30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</a:t>
            </a:r>
            <a:r>
              <a:rPr lang="en-GB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2024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EA4C5-2612-1502-0EDC-E8AFDD11F063}"/>
              </a:ext>
            </a:extLst>
          </p:cNvPr>
          <p:cNvSpPr txBox="1"/>
          <p:nvPr/>
        </p:nvSpPr>
        <p:spPr>
          <a:xfrm>
            <a:off x="3016577" y="2582944"/>
            <a:ext cx="613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</a:rPr>
              <a:t>Patricia Inyang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88C849-A58C-E0FD-490F-7A7304139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526665"/>
            <a:ext cx="12192000" cy="377851"/>
          </a:xfrm>
          <a:prstGeom prst="rect">
            <a:avLst/>
          </a:prstGeom>
        </p:spPr>
      </p:pic>
      <p:sp>
        <p:nvSpPr>
          <p:cNvPr id="30" name="Lightning Bolt 29" descr="-">
            <a:extLst>
              <a:ext uri="{FF2B5EF4-FFF2-40B4-BE49-F238E27FC236}">
                <a16:creationId xmlns:a16="http://schemas.microsoft.com/office/drawing/2014/main" id="{2269B802-4792-BB59-39C1-C1C0801A5B7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Lightning Bolt 30" descr="-">
            <a:extLst>
              <a:ext uri="{FF2B5EF4-FFF2-40B4-BE49-F238E27FC236}">
                <a16:creationId xmlns:a16="http://schemas.microsoft.com/office/drawing/2014/main" id="{196F1038-654D-7614-42B3-7539D45860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379" y="76881"/>
            <a:ext cx="10115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High-level diagram of MLOps implemented in Azure for Vehicle Insurance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573118"/>
            <a:ext cx="11291777" cy="61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2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683" y="4572001"/>
            <a:ext cx="5518593" cy="1828799"/>
          </a:xfrm>
          <a:solidFill>
            <a:srgbClr val="92D050">
              <a:alpha val="90000"/>
            </a:srgbClr>
          </a:solidFill>
        </p:spPr>
        <p:txBody>
          <a:bodyPr anchor="ctr"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" y="509046"/>
            <a:ext cx="4536000" cy="58731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8869" y="527744"/>
            <a:ext cx="7398587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Automation through CT/CI/CD.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Managed services, infrastructures and scalable resources.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Experimental tracking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logging 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traceability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Easy Integration with </a:t>
            </a:r>
            <a:r>
              <a:rPr lang="en-GB" sz="1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MLFlow</a:t>
            </a: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, GitHub, and other tools/Azure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AML Workspace has 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user-friendly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Reliable and secure through credentials authentication and 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Interactive user friendly RAI insight 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Versioning of models, data and codes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reusable components</a:t>
            </a:r>
            <a:r>
              <a:rPr lang="en-GB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633" y="84842"/>
            <a:ext cx="10098295" cy="34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Valuable features of the orchestrated Azure MLOPs   </a:t>
            </a:r>
            <a:endParaRPr lang="en-GB" sz="1600" b="1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15" y="3243458"/>
            <a:ext cx="7466263" cy="31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735" r="2926" b="1182"/>
          <a:stretch/>
        </p:blipFill>
        <p:spPr>
          <a:xfrm>
            <a:off x="5971920" y="566441"/>
            <a:ext cx="5973220" cy="5724000"/>
          </a:xfr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" y="534924"/>
            <a:ext cx="5852500" cy="5796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3633" y="65988"/>
            <a:ext cx="10098295" cy="34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 of Model Training to Deployment pipeline  </a:t>
            </a:r>
          </a:p>
        </p:txBody>
      </p:sp>
    </p:spTree>
    <p:extLst>
      <p:ext uri="{BB962C8B-B14F-4D97-AF65-F5344CB8AC3E}">
        <p14:creationId xmlns:p14="http://schemas.microsoft.com/office/powerpoint/2010/main" val="428418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047" y="122550"/>
            <a:ext cx="100228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Performance Metrics and Artifacts from the Model Training step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29" y="783706"/>
            <a:ext cx="5832000" cy="413008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5490" y="827774"/>
            <a:ext cx="6079040" cy="4019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190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6" y="395847"/>
            <a:ext cx="11636963" cy="6061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57282"/>
            <a:ext cx="12191999" cy="3778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047" y="65988"/>
            <a:ext cx="100228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 of from the Model Validation step</a:t>
            </a:r>
          </a:p>
        </p:txBody>
      </p:sp>
    </p:spTree>
    <p:extLst>
      <p:ext uri="{BB962C8B-B14F-4D97-AF65-F5344CB8AC3E}">
        <p14:creationId xmlns:p14="http://schemas.microsoft.com/office/powerpoint/2010/main" val="102957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4" y="883188"/>
            <a:ext cx="11628908" cy="4777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901" y="263551"/>
            <a:ext cx="100228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 of the Model Registration Step</a:t>
            </a:r>
          </a:p>
        </p:txBody>
      </p:sp>
    </p:spTree>
    <p:extLst>
      <p:ext uri="{BB962C8B-B14F-4D97-AF65-F5344CB8AC3E}">
        <p14:creationId xmlns:p14="http://schemas.microsoft.com/office/powerpoint/2010/main" val="255437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356"/>
          <a:stretch/>
        </p:blipFill>
        <p:spPr>
          <a:xfrm>
            <a:off x="122548" y="754108"/>
            <a:ext cx="7020680" cy="5111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-650"/>
          <a:stretch/>
        </p:blipFill>
        <p:spPr>
          <a:xfrm>
            <a:off x="7117102" y="754107"/>
            <a:ext cx="4992194" cy="507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341" y="188535"/>
            <a:ext cx="10060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 in AML Endpoint</a:t>
            </a:r>
          </a:p>
        </p:txBody>
      </p:sp>
    </p:spTree>
    <p:extLst>
      <p:ext uri="{BB962C8B-B14F-4D97-AF65-F5344CB8AC3E}">
        <p14:creationId xmlns:p14="http://schemas.microsoft.com/office/powerpoint/2010/main" val="82100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3317"/>
            <a:ext cx="7452004" cy="5940000"/>
          </a:xfrm>
          <a:prstGeom prst="rect">
            <a:avLst/>
          </a:prstGeom>
        </p:spPr>
      </p:pic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" t="1055" r="1052" b="1201"/>
          <a:stretch/>
        </p:blipFill>
        <p:spPr>
          <a:xfrm>
            <a:off x="7437996" y="635608"/>
            <a:ext cx="4680000" cy="5854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341" y="188535"/>
            <a:ext cx="10060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 from executing the Responsible AI Dashboard Pipeline in AML workspace</a:t>
            </a:r>
          </a:p>
        </p:txBody>
      </p:sp>
    </p:spTree>
    <p:extLst>
      <p:ext uri="{BB962C8B-B14F-4D97-AF65-F5344CB8AC3E}">
        <p14:creationId xmlns:p14="http://schemas.microsoft.com/office/powerpoint/2010/main" val="145962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3907" r="-672" b="156"/>
          <a:stretch/>
        </p:blipFill>
        <p:spPr>
          <a:xfrm>
            <a:off x="122924" y="1062861"/>
            <a:ext cx="6048000" cy="5046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47" y="3375525"/>
            <a:ext cx="6010256" cy="3209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68" y="627366"/>
            <a:ext cx="4336200" cy="26535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9973" y="108799"/>
            <a:ext cx="642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Insights </a:t>
            </a:r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 Vehicle Insurance model RAI Dashboard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22329"/>
            <a:ext cx="609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Actual Feature Importance of the Vehicle Insurance model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EDB26-3794-500D-E167-3EC445F2FF58}"/>
              </a:ext>
            </a:extLst>
          </p:cNvPr>
          <p:cNvCxnSpPr/>
          <p:nvPr/>
        </p:nvCxnSpPr>
        <p:spPr>
          <a:xfrm>
            <a:off x="6067717" y="9427"/>
            <a:ext cx="28282" cy="6561786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30617" y="481267"/>
            <a:ext cx="5288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Feature Importance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0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36A6F7D1-4351-5D32-4E91-5BE8885945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5178FB2C-B51F-AAFA-5211-643FEEB754A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A98C95-451A-068B-885C-2070C5A8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" y="6488958"/>
            <a:ext cx="12233944" cy="377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EE971-7917-5E3A-3034-A5321589EB78}"/>
              </a:ext>
            </a:extLst>
          </p:cNvPr>
          <p:cNvSpPr txBox="1">
            <a:spLocks/>
          </p:cNvSpPr>
          <p:nvPr/>
        </p:nvSpPr>
        <p:spPr>
          <a:xfrm>
            <a:off x="174876" y="739713"/>
            <a:ext cx="3761862" cy="305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</a:t>
            </a:r>
            <a:r>
              <a:rPr lang="en-US" dirty="0"/>
              <a:t>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4B4B78-2436-0565-052F-B04865457C53}"/>
              </a:ext>
            </a:extLst>
          </p:cNvPr>
          <p:cNvSpPr txBox="1">
            <a:spLocks/>
          </p:cNvSpPr>
          <p:nvPr/>
        </p:nvSpPr>
        <p:spPr>
          <a:xfrm>
            <a:off x="3720963" y="625417"/>
            <a:ext cx="4605455" cy="5797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marL="457200" indent="-457200"/>
            <a:r>
              <a:rPr lang="en-GB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</a:t>
            </a:r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Objectives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limitations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Recommendations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Lessons Learnt</a:t>
            </a:r>
          </a:p>
          <a:p>
            <a:pPr marL="457200" indent="-457200"/>
            <a:r>
              <a:rPr lang="en-GB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Appreciation</a:t>
            </a:r>
          </a:p>
        </p:txBody>
      </p:sp>
      <p:pic>
        <p:nvPicPr>
          <p:cNvPr id="11" name="Picture Placeholder 6" descr="View of city buildings over the water">
            <a:extLst>
              <a:ext uri="{FF2B5EF4-FFF2-40B4-BE49-F238E27FC236}">
                <a16:creationId xmlns:a16="http://schemas.microsoft.com/office/drawing/2014/main" id="{D485660F-7085-6619-B1A7-6BB14DC581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3700" y="-33898"/>
            <a:ext cx="2997200" cy="3429000"/>
          </a:xfrm>
        </p:spPr>
      </p:pic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F6649448-ADF2-583E-1BB4-7C19E10F4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2" r="8782"/>
          <a:stretch/>
        </p:blipFill>
        <p:spPr>
          <a:xfrm>
            <a:off x="9283701" y="3289300"/>
            <a:ext cx="2908300" cy="31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7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1" y="2871162"/>
            <a:ext cx="11787761" cy="376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33E911-B69C-DAC2-73B4-76AE7B28F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2" y="57781"/>
            <a:ext cx="5316303" cy="252756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5485504" y="1088418"/>
            <a:ext cx="1656000" cy="216000"/>
          </a:xfrm>
          <a:prstGeom prst="rightArrow">
            <a:avLst/>
          </a:prstGeom>
          <a:noFill/>
          <a:ln w="9525">
            <a:solidFill>
              <a:srgbClr val="003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599523" y="2551056"/>
            <a:ext cx="6400801" cy="338554"/>
          </a:xfrm>
          <a:prstGeom prst="rect">
            <a:avLst/>
          </a:prstGeom>
          <a:solidFill>
            <a:srgbClr val="92D050">
              <a:alpha val="93000"/>
            </a:srgbClr>
          </a:solidFill>
          <a:effectLst>
            <a:outerShdw dist="50800" dir="5400000" algn="ctr" rotWithShape="0">
              <a:srgbClr val="000000">
                <a:alpha val="0"/>
              </a:srgbClr>
            </a:outerShdw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  <a:ea typeface="Verdana" panose="020B0604030504040204" pitchFamily="34" charset="0"/>
              </a:rPr>
              <a:t>Execution of Automated workflows for CI/CT/CD and Inferencing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4994" y="914403"/>
            <a:ext cx="2360921" cy="584775"/>
          </a:xfrm>
          <a:prstGeom prst="rect">
            <a:avLst/>
          </a:prstGeom>
          <a:solidFill>
            <a:srgbClr val="92D050">
              <a:alpha val="93000"/>
            </a:srgbClr>
          </a:solidFill>
          <a:effectLst>
            <a:outerShdw dist="50800" dir="5400000" algn="ctr" rotWithShape="0">
              <a:srgbClr val="000000">
                <a:alpha val="0"/>
              </a:srgbClr>
            </a:outerShdw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  <a:ea typeface="Verdana" panose="020B0604030504040204" pitchFamily="34" charset="0"/>
              </a:rPr>
              <a:t>Completed Batch scoring pipeline job 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50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287" y="479805"/>
            <a:ext cx="386692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Project Limitations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287" y="1219934"/>
            <a:ext cx="3866920" cy="3171314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0">
            <a:normAutofit/>
          </a:bodyPr>
          <a:lstStyle/>
          <a:p>
            <a:pPr marL="171450" indent="-1714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Limited time to achieve full </a:t>
            </a:r>
            <a:r>
              <a:rPr lang="en-GB" sz="11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MLOps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 maturity.</a:t>
            </a:r>
          </a:p>
          <a:p>
            <a:pPr algn="l">
              <a:lnSpc>
                <a:spcPct val="100000"/>
              </a:lnSpc>
            </a:pPr>
            <a:endParaRPr lang="en-GB" sz="11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en-GB" sz="11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Absence of real-life generated data to continuously operate model in production</a:t>
            </a:r>
            <a:r>
              <a:rPr lang="en-US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GB" sz="11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Limited robust testing.</a:t>
            </a:r>
          </a:p>
          <a:p>
            <a:pPr algn="l">
              <a:lnSpc>
                <a:spcPct val="150000"/>
              </a:lnSpc>
            </a:pP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performance needs to be optimised.</a:t>
            </a:r>
          </a:p>
          <a:p>
            <a:pPr algn="l">
              <a:lnSpc>
                <a:spcPct val="15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AML currently allows a maximum of 5000 rows input data for RAI dashboard pipeline.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53543" y="479805"/>
            <a:ext cx="3777753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Recommendations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3543" y="1216488"/>
            <a:ext cx="3777754" cy="3174760"/>
          </a:xfrm>
          <a:noFill/>
          <a:ln>
            <a:solidFill>
              <a:schemeClr val="accent2"/>
            </a:solidFill>
          </a:ln>
        </p:spPr>
        <p:txBody>
          <a:bodyPr anchor="t" anchorCtr="1">
            <a:no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Explore Azure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DevOps and Azure event Grid. </a:t>
            </a:r>
          </a:p>
          <a:p>
            <a:pPr algn="l">
              <a:lnSpc>
                <a:spcPct val="150000"/>
              </a:lnSpc>
            </a:pP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Develop a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self-orchestrated Bring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Your Own (BYOD)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container.</a:t>
            </a:r>
          </a:p>
          <a:p>
            <a:pPr algn="l">
              <a:lnSpc>
                <a:spcPct val="10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Use of </a:t>
            </a:r>
            <a:r>
              <a:rPr lang="en-GB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Serverless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 compute in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Azure</a:t>
            </a:r>
            <a:endParaRPr lang="en-GB" sz="11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5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Write comprehensive automated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tests.</a:t>
            </a:r>
          </a:p>
          <a:p>
            <a:pPr algn="l">
              <a:lnSpc>
                <a:spcPct val="15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Use continuous delivery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pipelines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to promote builds through pre-production environment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before production.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1786"/>
            <a:ext cx="12191999" cy="377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E4099C-FE9D-D696-0FC3-E3BF16AB7D8B}"/>
              </a:ext>
            </a:extLst>
          </p:cNvPr>
          <p:cNvSpPr txBox="1"/>
          <p:nvPr/>
        </p:nvSpPr>
        <p:spPr>
          <a:xfrm>
            <a:off x="4324533" y="-48524"/>
            <a:ext cx="519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GB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GB" sz="2800" b="1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9EDB26-3794-500D-E167-3EC445F2FF58}"/>
              </a:ext>
            </a:extLst>
          </p:cNvPr>
          <p:cNvCxnSpPr/>
          <p:nvPr/>
        </p:nvCxnSpPr>
        <p:spPr>
          <a:xfrm flipV="1">
            <a:off x="-1" y="484969"/>
            <a:ext cx="12191999" cy="6926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12651" y="4646428"/>
            <a:ext cx="11817764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References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</a:t>
            </a:r>
            <a:r>
              <a:rPr lang="en-GB" sz="10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://info.algorithmia.com/hubfs/2019/Whitepapers/The-State-of-Enterprise-ML-2020/Algorithmia_2020_State_of_Enterprise_ML.pdf</a:t>
            </a:r>
            <a:endParaRPr lang="en-GB" sz="10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 err="1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Vartak</a:t>
            </a:r>
            <a:r>
              <a:rPr lang="en-GB" sz="10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M. (2023). Achieving Next-Level Value From AI By Focusing On The Operational Side Of Machine Learning. Available at: </a:t>
            </a:r>
            <a:r>
              <a:rPr lang="en-GB" sz="10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https://www.forbes.com/sites/forbestechcouncil/achieving-next-level-value-from-ai-by-focusing-on-the-operational-side-of-machine-learning/</a:t>
            </a:r>
            <a:endParaRPr lang="en-GB" sz="10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https://www.datarobot.com/wp-content/uploads/2023/08/DataRobot_MLOps_101-_</a:t>
            </a:r>
            <a:r>
              <a:rPr lang="en-GB" sz="10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The_Foundation_for_Your_AI_Strategy_eBook.pdf</a:t>
            </a:r>
            <a:endParaRPr lang="en-GB" sz="10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Access the project source </a:t>
            </a:r>
            <a:r>
              <a:rPr lang="en-GB" sz="1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code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within </a:t>
            </a:r>
            <a:r>
              <a:rPr lang="en-GB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Kainos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 private GitHub repository </a:t>
            </a:r>
            <a:r>
              <a:rPr lang="en-GB" sz="1000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</a:t>
            </a:r>
            <a:r>
              <a:rPr lang="en-GB" sz="10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github.com/KainosSoftwareLtd/Azure-MLOps-for-Insurance</a:t>
            </a:r>
            <a:endParaRPr lang="en-GB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Access the project source </a:t>
            </a:r>
            <a:r>
              <a:rPr lang="en-GB" sz="1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code in Public </a:t>
            </a:r>
            <a:r>
              <a:rPr lang="en-GB" sz="1000" dirty="0">
                <a:latin typeface="Verdana" panose="020B0604030504040204" pitchFamily="34" charset="0"/>
                <a:ea typeface="Verdana" panose="020B0604030504040204" pitchFamily="34" charset="0"/>
              </a:rPr>
              <a:t>GitHub repository where the production environment was set up </a:t>
            </a:r>
            <a:r>
              <a:rPr lang="en-GB" sz="1000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</a:t>
            </a:r>
            <a:r>
              <a:rPr lang="en-GB" sz="10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github.com/PatriciaInyang/MLOps-implementation-in-Azure</a:t>
            </a:r>
            <a:endParaRPr lang="en-GB" sz="1000" u="sng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GB" sz="10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94094" y="479805"/>
            <a:ext cx="3736325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Lessons Learnt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H="1">
            <a:off x="8294090" y="1211327"/>
            <a:ext cx="3736325" cy="3179922"/>
          </a:xfrm>
          <a:noFill/>
          <a:ln>
            <a:solidFill>
              <a:schemeClr val="accent2"/>
            </a:solidFill>
          </a:ln>
        </p:spPr>
        <p:txBody>
          <a:bodyPr anchor="t" anchorCtr="1">
            <a:normAutofit/>
          </a:bodyPr>
          <a:lstStyle/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Improved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code quality in line with industry best practices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I gained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proficiency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working with tools Visual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Studio code, </a:t>
            </a:r>
            <a:r>
              <a:rPr lang="en-GB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Azure.</a:t>
            </a:r>
          </a:p>
          <a:p>
            <a:pPr algn="l">
              <a:lnSpc>
                <a:spcPct val="11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Agile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practice and cost management when using cloud services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DevOps is key </a:t>
            </a:r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accelerating delivery of business value in data science projects.</a:t>
            </a:r>
          </a:p>
          <a:p>
            <a:pPr algn="l">
              <a:lnSpc>
                <a:spcPct val="110000"/>
              </a:lnSpc>
            </a:pPr>
            <a:endParaRPr lang="en-GB" sz="11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100" dirty="0" smtClean="0">
                <a:latin typeface="Verdana" panose="020B0604030504040204" pitchFamily="34" charset="0"/>
                <a:ea typeface="Verdana" panose="020B0604030504040204" pitchFamily="34" charset="0"/>
              </a:rPr>
              <a:t>Maintaining system is crucial to keep it up-to-date with Azure latest roll-outs.</a:t>
            </a:r>
            <a:endParaRPr lang="en-GB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2337" y="1858124"/>
            <a:ext cx="3107693" cy="1203562"/>
          </a:xfrm>
        </p:spPr>
        <p:txBody>
          <a:bodyPr/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a pleasure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Kainos Team.</a:t>
            </a: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296663" y="1946932"/>
            <a:ext cx="2844119" cy="422668"/>
            <a:chOff x="582750" y="1942266"/>
            <a:chExt cx="2808391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 smtClean="0">
                  <a:solidFill>
                    <a:schemeClr val="accent1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</a:t>
              </a:r>
              <a:endParaRPr lang="en-US" sz="5400" dirty="0">
                <a:solidFill>
                  <a:schemeClr val="accent1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061851" y="1942266"/>
              <a:ext cx="329290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”</a:t>
              </a:r>
            </a:p>
          </p:txBody>
        </p:sp>
      </p:grp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7402" y="3915256"/>
            <a:ext cx="2915136" cy="1465948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your availability in </a:t>
            </a:r>
          </a:p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Teams chat and </a:t>
            </a:r>
          </a:p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weekly meetings.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297039" y="3933435"/>
            <a:ext cx="2972992" cy="342104"/>
            <a:chOff x="4370948" y="3689968"/>
            <a:chExt cx="3187013" cy="349657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370948" y="3707170"/>
              <a:ext cx="483415" cy="3324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082638" y="3689968"/>
              <a:ext cx="475323" cy="34965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”</a:t>
              </a:r>
            </a:p>
          </p:txBody>
        </p:sp>
      </p:grp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45957" y="3945283"/>
            <a:ext cx="3528031" cy="14362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your collaborative support and regular constructive feedback.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4243486" y="3951515"/>
            <a:ext cx="3702894" cy="421622"/>
            <a:chOff x="8218546" y="1942266"/>
            <a:chExt cx="3647707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218546" y="1947092"/>
              <a:ext cx="609546" cy="36243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rgbClr val="7030A0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67822" y="1942266"/>
              <a:ext cx="598431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rgbClr val="7030A0"/>
                  </a:solidFill>
                  <a:latin typeface="Arial Black" panose="020B0A04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”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93149" y="6360294"/>
            <a:ext cx="2778102" cy="357238"/>
          </a:xfrm>
        </p:spPr>
        <p:txBody>
          <a:bodyPr/>
          <a:lstStyle/>
          <a:p>
            <a:fld id="{4B73C415-D670-4716-A5EC-CC4D52CA2BAC}" type="slidenum">
              <a:rPr lang="en-US" smtClean="0"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en-US" dirty="0">
              <a:latin typeface="Arial Black" panose="020B0A04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08060" y="1574476"/>
            <a:ext cx="3225982" cy="1355026"/>
          </a:xfrm>
        </p:spPr>
        <p:txBody>
          <a:bodyPr/>
          <a:lstStyle/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Recommending resources to</a:t>
            </a:r>
          </a:p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 me learn new skills. </a:t>
            </a:r>
          </a:p>
        </p:txBody>
      </p:sp>
      <p:sp>
        <p:nvSpPr>
          <p:cNvPr id="32" name="Title 1" title="Quotation Mark">
            <a:extLst>
              <a:ext uri="{FF2B5EF4-FFF2-40B4-BE49-F238E27FC236}">
                <a16:creationId xmlns:a16="http://schemas.microsoft.com/office/drawing/2014/main" id="{BC33B0C5-2D89-4449-B1AF-C794737CC261}"/>
              </a:ext>
            </a:extLst>
          </p:cNvPr>
          <p:cNvSpPr txBox="1">
            <a:spLocks/>
          </p:cNvSpPr>
          <p:nvPr/>
        </p:nvSpPr>
        <p:spPr>
          <a:xfrm>
            <a:off x="8925897" y="1582917"/>
            <a:ext cx="386530" cy="933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70C0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37" name="Title 1" title="Quotation Mark">
            <a:extLst>
              <a:ext uri="{FF2B5EF4-FFF2-40B4-BE49-F238E27FC236}">
                <a16:creationId xmlns:a16="http://schemas.microsoft.com/office/drawing/2014/main" id="{D179C67C-63D4-4501-A7BE-E51183200C7D}"/>
              </a:ext>
            </a:extLst>
          </p:cNvPr>
          <p:cNvSpPr txBox="1">
            <a:spLocks/>
          </p:cNvSpPr>
          <p:nvPr/>
        </p:nvSpPr>
        <p:spPr>
          <a:xfrm>
            <a:off x="11747904" y="1595785"/>
            <a:ext cx="213070" cy="3466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70C0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  <p:sp>
        <p:nvSpPr>
          <p:cNvPr id="41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89518" y="3943326"/>
            <a:ext cx="3310776" cy="1437877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mentorship approach empowered me to be self-driven and take responsibility in sharing ideas.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itle 1" title="Quotation Mark">
            <a:extLst>
              <a:ext uri="{FF2B5EF4-FFF2-40B4-BE49-F238E27FC236}">
                <a16:creationId xmlns:a16="http://schemas.microsoft.com/office/drawing/2014/main" id="{D179C67C-63D4-4501-A7BE-E51183200C7D}"/>
              </a:ext>
            </a:extLst>
          </p:cNvPr>
          <p:cNvSpPr txBox="1">
            <a:spLocks/>
          </p:cNvSpPr>
          <p:nvPr/>
        </p:nvSpPr>
        <p:spPr>
          <a:xfrm>
            <a:off x="11651221" y="3932145"/>
            <a:ext cx="481372" cy="342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50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  <p:sp>
        <p:nvSpPr>
          <p:cNvPr id="43" name="Title 1" title="Quotation Mark">
            <a:extLst>
              <a:ext uri="{FF2B5EF4-FFF2-40B4-BE49-F238E27FC236}">
                <a16:creationId xmlns:a16="http://schemas.microsoft.com/office/drawing/2014/main" id="{BC33B0C5-2D89-4449-B1AF-C794737CC261}"/>
              </a:ext>
            </a:extLst>
          </p:cNvPr>
          <p:cNvSpPr txBox="1">
            <a:spLocks/>
          </p:cNvSpPr>
          <p:nvPr/>
        </p:nvSpPr>
        <p:spPr>
          <a:xfrm>
            <a:off x="8808664" y="3930823"/>
            <a:ext cx="262786" cy="2223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B050"/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18" y="-981"/>
            <a:ext cx="5775150" cy="32991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21" y="6488958"/>
            <a:ext cx="12214420" cy="3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8501" y="629579"/>
            <a:ext cx="968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Questions &amp; Answers</a:t>
            </a:r>
            <a:endParaRPr lang="en-GB" sz="4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715" y="2185599"/>
            <a:ext cx="2743452" cy="2663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21" y="6488958"/>
            <a:ext cx="12214420" cy="377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085924" y="3077117"/>
            <a:ext cx="6552000" cy="380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3" y="-17618"/>
            <a:ext cx="11844000" cy="366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49031" y="3253451"/>
            <a:ext cx="6156000" cy="3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4099C-FE9D-D696-0FC3-E3BF16AB7D8B}"/>
              </a:ext>
            </a:extLst>
          </p:cNvPr>
          <p:cNvSpPr txBox="1"/>
          <p:nvPr/>
        </p:nvSpPr>
        <p:spPr>
          <a:xfrm>
            <a:off x="4349305" y="60880"/>
            <a:ext cx="519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9EDB26-3794-500D-E167-3EC445F2FF58}"/>
              </a:ext>
            </a:extLst>
          </p:cNvPr>
          <p:cNvCxnSpPr/>
          <p:nvPr/>
        </p:nvCxnSpPr>
        <p:spPr>
          <a:xfrm flipV="1">
            <a:off x="-23230" y="654003"/>
            <a:ext cx="12240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DA98C95-451A-068B-885C-2070C5A8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" y="6488958"/>
            <a:ext cx="12233944" cy="37785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86500" y="799082"/>
            <a:ext cx="82241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Technology research firm Gartner, Inc. estimated that 85% of artificial intelligence (AI) and machine learning (ML) projects fail to produce a return for the </a:t>
            </a:r>
            <a:r>
              <a:rPr lang="en-GB" sz="16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business.</a:t>
            </a:r>
            <a:r>
              <a:rPr lang="en-GB" sz="1600" baseline="20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GB" sz="1600" baseline="20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GB" sz="16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Only around 13% of data science projects ever make it into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production.</a:t>
            </a:r>
            <a:r>
              <a:rPr lang="en-GB" sz="1600" baseline="20000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GB" sz="1600" baseline="20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Azure machine learning (AML) offers a Platform as a service (PaaS) for streamlining </a:t>
            </a:r>
            <a:r>
              <a:rPr lang="en-GB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MLOps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 end-to-end solution.</a:t>
            </a:r>
          </a:p>
          <a:p>
            <a:pPr>
              <a:lnSpc>
                <a:spcPct val="150000"/>
              </a:lnSpc>
              <a:buSzPct val="150000"/>
            </a:pP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Cross-selling is a sales strategy where a business promotes additional products or services to existing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customers. </a:t>
            </a: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50000"/>
            </a:pPr>
            <a:endParaRPr lang="en-GB" sz="16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Cross-selling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enhances competitive advantage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valuable 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customer relationship,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cost 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efficiency,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customer </a:t>
            </a:r>
            <a:r>
              <a:rPr lang="en-GB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retention for Insurers.</a:t>
            </a: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r="2317"/>
          <a:stretch/>
        </p:blipFill>
        <p:spPr>
          <a:xfrm>
            <a:off x="8917758" y="942951"/>
            <a:ext cx="3082564" cy="367618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880046" y="4713401"/>
            <a:ext cx="3207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Verdana" panose="020B0604030504040204" pitchFamily="34" charset="0"/>
                <a:ea typeface="Verdana" panose="020B0604030504040204" pitchFamily="34" charset="0"/>
              </a:rPr>
              <a:t>2023 AI Readiness Report</a:t>
            </a:r>
          </a:p>
        </p:txBody>
      </p:sp>
    </p:spTree>
    <p:extLst>
      <p:ext uri="{BB962C8B-B14F-4D97-AF65-F5344CB8AC3E}">
        <p14:creationId xmlns:p14="http://schemas.microsoft.com/office/powerpoint/2010/main" val="84968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7030"/>
            <a:ext cx="3040490" cy="1568903"/>
          </a:xfrm>
        </p:spPr>
        <p:txBody>
          <a:bodyPr>
            <a:normAutofit/>
          </a:bodyPr>
          <a:lstStyle/>
          <a:p>
            <a:pPr algn="ctr"/>
            <a:r>
              <a:rPr lang="en-ZA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Operations </a:t>
            </a:r>
            <a:br>
              <a:rPr lang="en-ZA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ZA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(MLOps)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0371" y="5096795"/>
            <a:ext cx="9051721" cy="1371600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MLOps is defined as the culmination of people, processes, practices, and underpinning technologies that automate the development, deployment, monitoring, and management of machine learning (ML) models into production in a scalable and fully governed way to finally provide measurable business value from machine learning.</a:t>
            </a:r>
            <a:r>
              <a:rPr lang="en-GB" b="1" baseline="2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028" name="Picture 4" descr="MLOps PowerPoint Template - PPT Slides">
            <a:extLst>
              <a:ext uri="{FF2B5EF4-FFF2-40B4-BE49-F238E27FC236}">
                <a16:creationId xmlns:a16="http://schemas.microsoft.com/office/drawing/2014/main" id="{18A9CC0D-232B-887A-4F99-594F52B55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"/>
          <a:stretch/>
        </p:blipFill>
        <p:spPr bwMode="auto">
          <a:xfrm>
            <a:off x="4348734" y="697319"/>
            <a:ext cx="5753100" cy="42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36A6F7D1-4351-5D32-4E91-5BE88859459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5178FB2C-B51F-AAFA-5211-643FEEB754A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A98C95-451A-068B-885C-2070C5A8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45" y="6488958"/>
            <a:ext cx="12233944" cy="377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E4099C-FE9D-D696-0FC3-E3BF16AB7D8B}"/>
              </a:ext>
            </a:extLst>
          </p:cNvPr>
          <p:cNvSpPr txBox="1"/>
          <p:nvPr/>
        </p:nvSpPr>
        <p:spPr>
          <a:xfrm>
            <a:off x="4883085" y="150826"/>
            <a:ext cx="5218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MLOps?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9EDB26-3794-500D-E167-3EC445F2FF58}"/>
              </a:ext>
            </a:extLst>
          </p:cNvPr>
          <p:cNvCxnSpPr/>
          <p:nvPr/>
        </p:nvCxnSpPr>
        <p:spPr>
          <a:xfrm flipV="1">
            <a:off x="3040490" y="559733"/>
            <a:ext cx="9144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75" y="1344965"/>
            <a:ext cx="5302233" cy="21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86413"/>
              </p:ext>
            </p:extLst>
          </p:nvPr>
        </p:nvGraphicFramePr>
        <p:xfrm>
          <a:off x="756980" y="1653539"/>
          <a:ext cx="9999004" cy="46325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15064">
                  <a:extLst>
                    <a:ext uri="{9D8B030D-6E8A-4147-A177-3AD203B41FA5}">
                      <a16:colId xmlns:a16="http://schemas.microsoft.com/office/drawing/2014/main" val="2301329351"/>
                    </a:ext>
                  </a:extLst>
                </a:gridCol>
                <a:gridCol w="1902644">
                  <a:extLst>
                    <a:ext uri="{9D8B030D-6E8A-4147-A177-3AD203B41FA5}">
                      <a16:colId xmlns:a16="http://schemas.microsoft.com/office/drawing/2014/main" val="82974564"/>
                    </a:ext>
                  </a:extLst>
                </a:gridCol>
                <a:gridCol w="5302868">
                  <a:extLst>
                    <a:ext uri="{9D8B030D-6E8A-4147-A177-3AD203B41FA5}">
                      <a16:colId xmlns:a16="http://schemas.microsoft.com/office/drawing/2014/main" val="3000138471"/>
                    </a:ext>
                  </a:extLst>
                </a:gridCol>
                <a:gridCol w="2178428">
                  <a:extLst>
                    <a:ext uri="{9D8B030D-6E8A-4147-A177-3AD203B41FA5}">
                      <a16:colId xmlns:a16="http://schemas.microsoft.com/office/drawing/2014/main" val="3452212199"/>
                    </a:ext>
                  </a:extLst>
                </a:gridCol>
              </a:tblGrid>
              <a:tr h="32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S/N</a:t>
                      </a:r>
                      <a:endParaRPr lang="en-GB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Feature </a:t>
                      </a:r>
                      <a:r>
                        <a:rPr lang="en-GB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name</a:t>
                      </a:r>
                      <a:endParaRPr lang="en-GB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Feature </a:t>
                      </a:r>
                      <a:r>
                        <a:rPr lang="en-GB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Description</a:t>
                      </a:r>
                      <a:endParaRPr lang="en-GB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Type of Feature</a:t>
                      </a:r>
                      <a:endParaRPr lang="en-GB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37415180"/>
                  </a:ext>
                </a:extLst>
              </a:tr>
              <a:tr h="316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Gender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Gender of the customer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7141399"/>
                  </a:ext>
                </a:extLst>
              </a:tr>
              <a:tr h="316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Age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Age of the customer in years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Continuous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2999961"/>
                  </a:ext>
                </a:extLst>
              </a:tr>
              <a:tr h="3566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Driving_License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 : Customer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has</a:t>
                      </a:r>
                      <a:r>
                        <a:rPr lang="en-GB" sz="1200" baseline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riving</a:t>
                      </a:r>
                      <a:r>
                        <a:rPr lang="en-GB" sz="1200" baseline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l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icense;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 : Customer already has </a:t>
                      </a:r>
                      <a:r>
                        <a:rPr lang="en-GB" sz="1200" baseline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riving</a:t>
                      </a:r>
                      <a:r>
                        <a:rPr lang="en-GB" sz="1200" baseline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l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icense.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</a:t>
                      </a:r>
                      <a:endParaRPr lang="en-GB" sz="12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3665176"/>
                  </a:ext>
                </a:extLst>
              </a:tr>
              <a:tr h="32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Region_Code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Unique code for the region of the customer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3548228"/>
                  </a:ext>
                </a:extLst>
              </a:tr>
              <a:tr h="493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Previously_Insured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r>
                        <a:rPr lang="en-GB" sz="1200" baseline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: Customer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has</a:t>
                      </a:r>
                      <a:r>
                        <a:rPr lang="en-GB" sz="1200" baseline="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previous v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ehicle </a:t>
                      </a: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Insurance;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 : Customer already has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vehicle </a:t>
                      </a: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Insurance.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</a:t>
                      </a:r>
                      <a:endParaRPr lang="en-GB" sz="12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52353041"/>
                  </a:ext>
                </a:extLst>
              </a:tr>
              <a:tr h="32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Vehicle_Age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Age of the Vehicle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Ordinal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2614036"/>
                  </a:ext>
                </a:extLst>
              </a:tr>
              <a:tr h="5079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Vehicle_Damage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 (no) : Customer vehicle did not get damaged in the past;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 (yes): Customer vehicle got damaged in the past.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 </a:t>
                      </a:r>
                      <a:endParaRPr lang="en-GB" sz="1200" dirty="0" smtClean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21436364"/>
                  </a:ext>
                </a:extLst>
              </a:tr>
              <a:tr h="32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Annual_Premium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The amount customer needs to pay as premium in the year.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Continuous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5012835"/>
                  </a:ext>
                </a:extLst>
              </a:tr>
              <a:tr h="493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err="1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Policy_Sales_Channel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Code </a:t>
                      </a: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for the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channels </a:t>
                      </a: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used to reach the </a:t>
                      </a: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customers.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Categorical 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5497412"/>
                  </a:ext>
                </a:extLst>
              </a:tr>
              <a:tr h="324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</a:t>
                      </a:r>
                      <a:endParaRPr lang="en-GB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Vintage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Number of Days, Customer has been associated with the company.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Continuous</a:t>
                      </a:r>
                      <a:endParaRPr lang="en-GB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6200274"/>
                  </a:ext>
                </a:extLst>
              </a:tr>
              <a:tr h="4935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</a:t>
                      </a:r>
                      <a:endParaRPr lang="en-GB" sz="1200" b="1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Response</a:t>
                      </a:r>
                      <a:endParaRPr lang="en-GB" sz="1200" b="1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 : Customer is not interested in Vehicle Insurance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 : Customer is interested in Vehicle Insurance</a:t>
                      </a:r>
                      <a:endParaRPr lang="en-GB" sz="1200" b="1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Binary </a:t>
                      </a:r>
                      <a:r>
                        <a:rPr lang="en-GB" sz="1200" b="1" dirty="0" smtClean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(target variable)</a:t>
                      </a:r>
                      <a:endParaRPr lang="en-GB" sz="1200" b="1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58982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88958"/>
            <a:ext cx="12191999" cy="377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0398" y="923262"/>
            <a:ext cx="103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The specific use case involved the development of a Vehicle Insurance model to predict responses (’Interested’ or ’Not interested’) </a:t>
            </a:r>
            <a:r>
              <a:rPr lang="en-GB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of </a:t>
            </a:r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existing health insurance policyholders regarding newly offered vehicle insurance </a:t>
            </a:r>
            <a:r>
              <a:rPr lang="en-GB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policy.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4099C-FE9D-D696-0FC3-E3BF16AB7D8B}"/>
              </a:ext>
            </a:extLst>
          </p:cNvPr>
          <p:cNvSpPr txBox="1"/>
          <p:nvPr/>
        </p:nvSpPr>
        <p:spPr>
          <a:xfrm>
            <a:off x="1913641" y="150826"/>
            <a:ext cx="8188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Description of the Insurance Cross-selling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9EDB26-3794-500D-E167-3EC445F2FF58}"/>
              </a:ext>
            </a:extLst>
          </p:cNvPr>
          <p:cNvCxnSpPr/>
          <p:nvPr/>
        </p:nvCxnSpPr>
        <p:spPr>
          <a:xfrm flipV="1">
            <a:off x="-1" y="726434"/>
            <a:ext cx="12204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6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" y="-75105"/>
            <a:ext cx="12192000" cy="100377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Project Objectives</a:t>
            </a: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95162" y="1988282"/>
            <a:ext cx="6439040" cy="565601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Transit from development </a:t>
            </a:r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GB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deployment of the cross-selling ML model </a:t>
            </a:r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GB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production.</a:t>
            </a: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6981" y="2908490"/>
            <a:ext cx="4937525" cy="39853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Surmount </a:t>
            </a:r>
            <a:r>
              <a:rPr lang="en-US" sz="1400" b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MLOps</a:t>
            </a:r>
            <a:r>
              <a:rPr lang="en-US" sz="14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Implementation Challenges</a:t>
            </a:r>
            <a:endParaRPr lang="en-US" sz="1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6253" y="3355683"/>
            <a:ext cx="6167600" cy="530352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Infrastructure, expertise</a:t>
            </a:r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GB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reproducibility, scalability.</a:t>
            </a: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72903" y="5878793"/>
            <a:ext cx="6393198" cy="52792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Automate retraining, redeployment and seamless integration of continuous improvements.</a:t>
            </a:r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FDBAC-6F50-B2AA-EE3B-A597A4A22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-388" r="3322" b="388"/>
          <a:stretch/>
        </p:blipFill>
        <p:spPr>
          <a:xfrm>
            <a:off x="193112" y="1281848"/>
            <a:ext cx="4743870" cy="51149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E93766-FFDA-3CBC-6E76-BCC18AF9A175}"/>
              </a:ext>
            </a:extLst>
          </p:cNvPr>
          <p:cNvCxnSpPr/>
          <p:nvPr/>
        </p:nvCxnSpPr>
        <p:spPr>
          <a:xfrm flipV="1">
            <a:off x="-22421" y="705765"/>
            <a:ext cx="12204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1780F6-7EE0-41E4-2F24-E40016F4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21" y="6488958"/>
            <a:ext cx="12214420" cy="3778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9489" y="861235"/>
            <a:ext cx="12117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</a:rPr>
              <a:t>To successfully Implement </a:t>
            </a:r>
            <a:r>
              <a:rPr lang="en-GB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MLOps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</a:rPr>
              <a:t> in Azure, advancing through the </a:t>
            </a:r>
            <a:r>
              <a:rPr lang="en-GB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MLOps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</a:rPr>
              <a:t> maturity levels.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 txBox="1">
            <a:spLocks/>
          </p:cNvSpPr>
          <p:nvPr/>
        </p:nvSpPr>
        <p:spPr>
          <a:xfrm>
            <a:off x="5036253" y="1596902"/>
            <a:ext cx="5755792" cy="33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Close the business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 gap in ML models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6253" y="4221172"/>
            <a:ext cx="4081054" cy="38943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Governance Considerations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36253" y="4524828"/>
            <a:ext cx="5956028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ts val="1000"/>
              </a:spcBef>
            </a:pPr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Responsible AI solution, providing accountability, audit trail logs and transparency throughout the model's </a:t>
            </a:r>
            <a:r>
              <a:rPr lang="en-GB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lifecycle.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2362" y="5592723"/>
            <a:ext cx="4083097" cy="267625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Sustain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Optimal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14" y="-144051"/>
            <a:ext cx="9986601" cy="126751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MLOps Maturity Levels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E9F8C-C0ED-7B35-5277-CF13BB6C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88958"/>
            <a:ext cx="12191999" cy="3778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3A824-930C-6CAE-F34D-05915A1DE776}"/>
              </a:ext>
            </a:extLst>
          </p:cNvPr>
          <p:cNvCxnSpPr/>
          <p:nvPr/>
        </p:nvCxnSpPr>
        <p:spPr>
          <a:xfrm flipV="1">
            <a:off x="-22421" y="867135"/>
            <a:ext cx="12204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78" y="1031976"/>
            <a:ext cx="7760099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88A5288-0A2C-BA94-6625-8B9F4BAB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74D1CEA-2585-DC01-45A7-3C7041D5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F0A3D2-B024-1DC9-799C-C3AEB41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C95C3A8-A549-6AE5-57FA-2B7648A2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/>
          <a:stretch/>
        </p:blipFill>
        <p:spPr>
          <a:xfrm>
            <a:off x="236767" y="998555"/>
            <a:ext cx="11838212" cy="5801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6694" y="22274"/>
            <a:ext cx="984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High-level diagram of Azure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Recommended MLOps structure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1952" y="544398"/>
            <a:ext cx="1687884" cy="3168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GB" dirty="0"/>
              <a:t>Automation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1933" y="544398"/>
            <a:ext cx="1620855" cy="3077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GB" dirty="0"/>
              <a:t>Modularity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9348" y="545915"/>
            <a:ext cx="1324595" cy="3077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GB" dirty="0"/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48" y="542718"/>
            <a:ext cx="1881962" cy="3094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GB" dirty="0"/>
              <a:t>Collaboration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0023" y="553497"/>
            <a:ext cx="2649044" cy="3077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GB" dirty="0"/>
              <a:t>Enterprise readiness</a:t>
            </a:r>
          </a:p>
        </p:txBody>
      </p:sp>
    </p:spTree>
    <p:extLst>
      <p:ext uri="{BB962C8B-B14F-4D97-AF65-F5344CB8AC3E}">
        <p14:creationId xmlns:p14="http://schemas.microsoft.com/office/powerpoint/2010/main" val="3074689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1690986"/>
            <a:ext cx="2664000" cy="10871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Experimentation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ECA3B05-1186-F844-83AB-5F628F1565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4098451"/>
            <a:ext cx="2710926" cy="1097280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Prepare scripts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&amp;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build pipelines </a:t>
            </a:r>
          </a:p>
          <a:p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BB7525B-AD2B-1D3A-E3B9-18F0A7A2751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5297636"/>
            <a:ext cx="2654048" cy="109728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Automating the MLOps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131"/>
            <a:ext cx="10515600" cy="887524"/>
          </a:xfrm>
        </p:spPr>
        <p:txBody>
          <a:bodyPr anchor="ctr"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7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Project Methodology</a:t>
            </a:r>
            <a:endParaRPr lang="en-US" dirty="0"/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/>
        </p:blipFill>
        <p:spPr>
          <a:xfrm>
            <a:off x="1371600" y="1688532"/>
            <a:ext cx="1106424" cy="1106424"/>
          </a:xfrm>
        </p:spPr>
      </p:pic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/>
        </p:blipFill>
        <p:spPr>
          <a:xfrm>
            <a:off x="1371600" y="4093875"/>
            <a:ext cx="1106424" cy="1106424"/>
          </a:xfrm>
        </p:spPr>
      </p:pic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/>
        </p:blipFill>
        <p:spPr>
          <a:xfrm>
            <a:off x="1371600" y="5293067"/>
            <a:ext cx="1106424" cy="1106424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19007" y="1700936"/>
            <a:ext cx="2704395" cy="1067720"/>
          </a:xfrm>
        </p:spPr>
        <p:txBody>
          <a:bodyPr anchor="ctr">
            <a:normAutofit/>
          </a:bodyPr>
          <a:lstStyle/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Exploratory data analysis(EDA)</a:t>
            </a:r>
          </a:p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Data preparation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20640" y="4098448"/>
            <a:ext cx="2710926" cy="1097280"/>
          </a:xfrm>
        </p:spPr>
        <p:txBody>
          <a:bodyPr anchor="ctr">
            <a:normAutofit/>
          </a:bodyPr>
          <a:lstStyle/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Refactoring codes in scripts</a:t>
            </a:r>
          </a:p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Test </a:t>
            </a:r>
            <a:r>
              <a:rPr lang="en-ZA" sz="1400" noProof="1" smtClean="0">
                <a:latin typeface="Verdana" panose="020B0604030504040204" pitchFamily="34" charset="0"/>
                <a:ea typeface="Verdana" panose="020B0604030504040204" pitchFamily="34" charset="0"/>
              </a:rPr>
              <a:t>scripts</a:t>
            </a:r>
          </a:p>
          <a:p>
            <a:endParaRPr lang="en-ZA" sz="1400" noProof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27172" y="5294383"/>
            <a:ext cx="2698476" cy="1098796"/>
          </a:xfrm>
        </p:spPr>
        <p:txBody>
          <a:bodyPr anchor="ctr"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Set up production environment with Azure service principal credentials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9933" y="1698171"/>
            <a:ext cx="3235519" cy="1080000"/>
          </a:xfrm>
        </p:spPr>
        <p:txBody>
          <a:bodyPr anchor="ctr">
            <a:normAutofit/>
          </a:bodyPr>
          <a:lstStyle/>
          <a:p>
            <a:r>
              <a:rPr lang="en-ZA" sz="1400" noProof="1" smtClean="0">
                <a:latin typeface="Verdana" panose="020B0604030504040204" pitchFamily="34" charset="0"/>
                <a:ea typeface="Verdana" panose="020B0604030504040204" pitchFamily="34" charset="0"/>
              </a:rPr>
              <a:t>  Training and evaluation of classification models </a:t>
            </a:r>
            <a:endParaRPr lang="en-ZA" sz="1400" noProof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Select model with highest recall 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829550" y="4101479"/>
            <a:ext cx="3235902" cy="1094893"/>
          </a:xfrm>
        </p:spPr>
        <p:txBody>
          <a:bodyPr anchor="ctr"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Build pipelines to connect ML cycle steps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Test pipelines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DAD017EB-20FF-BA97-D26B-44F7C2603E19}"/>
              </a:ext>
            </a:extLst>
          </p:cNvPr>
          <p:cNvSpPr txBox="1">
            <a:spLocks/>
          </p:cNvSpPr>
          <p:nvPr/>
        </p:nvSpPr>
        <p:spPr>
          <a:xfrm>
            <a:off x="7831565" y="5301230"/>
            <a:ext cx="3233887" cy="1084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Automation with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GitHub action workflows for pipeline runs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production &amp; CI/CD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0BBC5-BFBF-9218-AB07-00BAF99166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421" y="6488958"/>
            <a:ext cx="12214420" cy="3778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E93766-FFDA-3CBC-6E76-BCC18AF9A175}"/>
              </a:ext>
            </a:extLst>
          </p:cNvPr>
          <p:cNvCxnSpPr/>
          <p:nvPr/>
        </p:nvCxnSpPr>
        <p:spPr>
          <a:xfrm flipV="1">
            <a:off x="-22421" y="705765"/>
            <a:ext cx="12204000" cy="12471"/>
          </a:xfrm>
          <a:prstGeom prst="line">
            <a:avLst/>
          </a:prstGeom>
          <a:ln w="53975"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94014" y="1240972"/>
            <a:ext cx="6017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project was executed in four stages 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8843" y="811004"/>
            <a:ext cx="11642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</a:rPr>
              <a:t>Azure Machine Learning Python SDK v2, AML command line interface (CLI) and AML Studio were utilized.</a:t>
            </a:r>
          </a:p>
        </p:txBody>
      </p:sp>
      <p:pic>
        <p:nvPicPr>
          <p:cNvPr id="23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/>
        </p:blipFill>
        <p:spPr>
          <a:xfrm>
            <a:off x="1371600" y="2894130"/>
            <a:ext cx="1106424" cy="1106424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 txBox="1">
            <a:spLocks/>
          </p:cNvSpPr>
          <p:nvPr/>
        </p:nvSpPr>
        <p:spPr>
          <a:xfrm>
            <a:off x="2472034" y="2898702"/>
            <a:ext cx="2654047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Configuration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 txBox="1">
            <a:spLocks/>
          </p:cNvSpPr>
          <p:nvPr/>
        </p:nvSpPr>
        <p:spPr>
          <a:xfrm>
            <a:off x="5132620" y="2900680"/>
            <a:ext cx="2696230" cy="11003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noProof="1">
                <a:latin typeface="Verdana" panose="020B0604030504040204" pitchFamily="34" charset="0"/>
                <a:ea typeface="Verdana" panose="020B0604030504040204" pitchFamily="34" charset="0"/>
              </a:rPr>
              <a:t>Setup AML workspace and AML Resources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23402" y="2893592"/>
            <a:ext cx="3233383" cy="1108542"/>
          </a:xfrm>
        </p:spPr>
        <p:txBody>
          <a:bodyPr anchor="ctr">
            <a:normAutofit/>
          </a:bodyPr>
          <a:lstStyle/>
          <a:p>
            <a:r>
              <a:rPr lang="en-ZA" sz="1400" noProof="1">
                <a:latin typeface="Verdana" panose="020B0604030504040204" pitchFamily="34" charset="0"/>
                <a:ea typeface="Verdana" panose="020B0604030504040204" pitchFamily="34" charset="0"/>
              </a:rPr>
              <a:t>Setup GitHub repository and Continuous Integration pipeline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0727" y="2831311"/>
            <a:ext cx="1173715" cy="112052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870db1a7-75ee-4370-b2b2-b5cd12433484"/>
</p:tagLst>
</file>

<file path=ppt/theme/theme1.xml><?xml version="1.0" encoding="utf-8"?>
<a:theme xmlns:a="http://schemas.openxmlformats.org/drawingml/2006/main" name="Custom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b75c39-489d-48c7-b579-b9ded0d8494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E05FE52879F4CA756301EFCE651B3" ma:contentTypeVersion="16" ma:contentTypeDescription="Create a new document." ma:contentTypeScope="" ma:versionID="cfc75e10a5e59ae64b756aaf29df9c7a">
  <xsd:schema xmlns:xsd="http://www.w3.org/2001/XMLSchema" xmlns:xs="http://www.w3.org/2001/XMLSchema" xmlns:p="http://schemas.microsoft.com/office/2006/metadata/properties" xmlns:ns3="37b75c39-489d-48c7-b579-b9ded0d8494c" xmlns:ns4="3aa1b385-fd89-47bb-b7f5-d44ed8b2cffa" targetNamespace="http://schemas.microsoft.com/office/2006/metadata/properties" ma:root="true" ma:fieldsID="7f0e6ae62f8e56a2951effa8be730675" ns3:_="" ns4:_="">
    <xsd:import namespace="37b75c39-489d-48c7-b579-b9ded0d8494c"/>
    <xsd:import namespace="3aa1b385-fd89-47bb-b7f5-d44ed8b2c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75c39-489d-48c7-b579-b9ded0d849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1b385-fd89-47bb-b7f5-d44ed8b2cf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www.w3.org/XML/1998/namespace"/>
    <ds:schemaRef ds:uri="http://purl.org/dc/elements/1.1/"/>
    <ds:schemaRef ds:uri="37b75c39-489d-48c7-b579-b9ded0d8494c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aa1b385-fd89-47bb-b7f5-d44ed8b2cffa"/>
  </ds:schemaRefs>
</ds:datastoreItem>
</file>

<file path=customXml/itemProps2.xml><?xml version="1.0" encoding="utf-8"?>
<ds:datastoreItem xmlns:ds="http://schemas.openxmlformats.org/officeDocument/2006/customXml" ds:itemID="{BCD000AD-8536-4F42-A8F4-4BC41161C5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75c39-489d-48c7-b579-b9ded0d8494c"/>
    <ds:schemaRef ds:uri="3aa1b385-fd89-47bb-b7f5-d44ed8b2c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9388</TotalTime>
  <Words>1110</Words>
  <Application>Microsoft Office PowerPoint</Application>
  <PresentationFormat>Widescreen</PresentationFormat>
  <Paragraphs>217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Arial Nova</vt:lpstr>
      <vt:lpstr>Bodoni MT</vt:lpstr>
      <vt:lpstr>Calibri</vt:lpstr>
      <vt:lpstr>Source Sans Pro Light</vt:lpstr>
      <vt:lpstr>Tahoma</vt:lpstr>
      <vt:lpstr>Times New Roman</vt:lpstr>
      <vt:lpstr>Verdana</vt:lpstr>
      <vt:lpstr>Wingdings</vt:lpstr>
      <vt:lpstr>Custom</vt:lpstr>
      <vt:lpstr>MLOps IMPLEMENTATION ON AZURE FOR REAL-WORLD  DATA SCIENCE Use Case (Cross-selling in Insurance Industry)</vt:lpstr>
      <vt:lpstr>PowerPoint Presentation</vt:lpstr>
      <vt:lpstr>PowerPoint Presentation</vt:lpstr>
      <vt:lpstr>Machine learning Operations  (MLOps)</vt:lpstr>
      <vt:lpstr>PowerPoint Presentation</vt:lpstr>
      <vt:lpstr>Project Objectives</vt:lpstr>
      <vt:lpstr>MLOps Maturity Levels</vt:lpstr>
      <vt:lpstr>PowerPoint Presentation</vt:lpstr>
      <vt:lpstr>Project Methodology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 IMPLEMENTATION ON AZURE FOR REAL-WORLD DATA SCIENCE Use case (Cross-selling in Insurance Industry)</dc:title>
  <dc:creator>Patricia Inyang (Student)</dc:creator>
  <cp:lastModifiedBy>Patricia Inyang</cp:lastModifiedBy>
  <cp:revision>116</cp:revision>
  <dcterms:created xsi:type="dcterms:W3CDTF">2024-01-20T10:15:55Z</dcterms:created>
  <dcterms:modified xsi:type="dcterms:W3CDTF">2024-01-29T16:40:39Z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0x010100086E05FE52879F4CA756301EFCE651B3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2024-01-25T18:09:59Z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f33b4718-ae5d-4e71-822a-7329fb094148</vt:lpwstr>
  </property>
  <property fmtid="{D5CDD505-2E9C-101B-9397-08002B2CF9AE}" pid="9" name="MSIP_Label_defa4170-0d19-0005-0004-bc88714345d2_ActionId">
    <vt:lpwstr>4659fc25-2f9e-4a1e-9304-56539713c86a</vt:lpwstr>
  </property>
  <property fmtid="{D5CDD505-2E9C-101B-9397-08002B2CF9AE}" pid="10" name="MSIP_Label_defa4170-0d19-0005-0004-bc88714345d2_ContentBits">
    <vt:lpwstr>0</vt:lpwstr>
  </property>
</Properties>
</file>